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90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65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946" autoAdjust="0"/>
  </p:normalViewPr>
  <p:slideViewPr>
    <p:cSldViewPr snapToGrid="0">
      <p:cViewPr varScale="1">
        <p:scale>
          <a:sx n="89" d="100"/>
          <a:sy n="89" d="100"/>
        </p:scale>
        <p:origin x="14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7126D-47BE-4A46-9EDC-D91A47F5622E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EA74C-5B1B-4EC9-B718-F5A2FD851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7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Intro, audience questions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thanks and appreciations to all that have helped us so far.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is this presentation different from last year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EA74C-5B1B-4EC9-B718-F5A2FD851A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81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ssaskey/mhedit/issues" TargetMode="External"/><Relationship Id="rId2" Type="http://schemas.openxmlformats.org/officeDocument/2006/relationships/hyperlink" Target="http://mhedit.askey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0DAAB3-A668-4853-8B7D-8FA929693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37" y="561975"/>
            <a:ext cx="9753600" cy="2867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DF36CE-21AD-452D-8D31-42DCAE5A6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317" y="3661736"/>
            <a:ext cx="1927189" cy="295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5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6AE1-C6FD-4900-A9BE-C18DAE3AA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636" y="177011"/>
            <a:ext cx="9905998" cy="1478570"/>
          </a:xfrm>
        </p:spPr>
        <p:txBody>
          <a:bodyPr/>
          <a:lstStyle/>
          <a:p>
            <a:r>
              <a:rPr lang="en-US" dirty="0"/>
              <a:t>What’s in the BOX?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D29E-87D0-46B2-B2EB-B0F046AE5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366" y="1628078"/>
            <a:ext cx="10515600" cy="4611404"/>
          </a:xfrm>
        </p:spPr>
        <p:txBody>
          <a:bodyPr>
            <a:normAutofit/>
          </a:bodyPr>
          <a:lstStyle/>
          <a:p>
            <a:r>
              <a:rPr lang="en-US" dirty="0"/>
              <a:t>BIG GOAL FROM OWEN</a:t>
            </a:r>
          </a:p>
          <a:p>
            <a:pPr lvl="1"/>
            <a:r>
              <a:rPr lang="en-US" dirty="0"/>
              <a:t>Put in a ‘</a:t>
            </a:r>
            <a:r>
              <a:rPr lang="en-US" dirty="0" err="1"/>
              <a:t>Homeworld</a:t>
            </a:r>
            <a:r>
              <a:rPr lang="en-US" dirty="0"/>
              <a:t> Battle’…. In our case a GIANT Space Station that has multiple reactors – GIVE THE GAME AN ‘END’.</a:t>
            </a:r>
          </a:p>
          <a:p>
            <a:pPr lvl="1"/>
            <a:r>
              <a:rPr lang="en-US" dirty="0"/>
              <a:t>Restore the STAR CASTLE that had to be removed due to time constraints in play testing.</a:t>
            </a:r>
          </a:p>
          <a:p>
            <a:r>
              <a:rPr lang="en-US" dirty="0"/>
              <a:t>New Concepts – Targeting ‘Non-Arcade’ players</a:t>
            </a:r>
          </a:p>
          <a:p>
            <a:pPr lvl="1"/>
            <a:r>
              <a:rPr lang="en-US" dirty="0"/>
              <a:t>More Levels, deeper ruleset</a:t>
            </a:r>
          </a:p>
          <a:p>
            <a:pPr lvl="1"/>
            <a:r>
              <a:rPr lang="en-US" dirty="0"/>
              <a:t>Speech</a:t>
            </a:r>
          </a:p>
          <a:p>
            <a:pPr marL="0" indent="0">
              <a:buNone/>
            </a:pPr>
            <a:r>
              <a:rPr lang="en-US" dirty="0"/>
              <a:t>CURRENT STATUS – ABOUT 90% COMPLETE! Final release End of Year 2019!</a:t>
            </a:r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005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3CAEC-7548-491C-B17D-7E2ADC2AB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Castle + </a:t>
            </a:r>
            <a:r>
              <a:rPr lang="en-US" dirty="0" err="1"/>
              <a:t>Homeworld</a:t>
            </a:r>
            <a:r>
              <a:rPr lang="en-US" dirty="0"/>
              <a:t> SEQUENCE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756570-46DE-4EBF-9F11-9E4504306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0703" y="1822813"/>
            <a:ext cx="5901887" cy="36933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466458-60A7-42B5-B842-95C46E20EEB6}"/>
              </a:ext>
            </a:extLst>
          </p:cNvPr>
          <p:cNvSpPr txBox="1"/>
          <p:nvPr/>
        </p:nvSpPr>
        <p:spPr>
          <a:xfrm>
            <a:off x="970156" y="1929161"/>
            <a:ext cx="49511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VAXXIAN enemy is the original VAX mainframe that Owen coded 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‘Star Castle’ + Fighter Battle is space wave before Level 21 – Final Space Station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 Station is currently 4 full maze ‘sections’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have multiple reactors (with a Giant Reactor at the end)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Homeworld</a:t>
            </a:r>
            <a:r>
              <a:rPr lang="en-US" dirty="0"/>
              <a:t> sequence for Rex to save his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096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37149-3003-458F-857D-DFCF333AE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</a:t>
            </a:r>
            <a:r>
              <a:rPr lang="en-US" dirty="0" err="1"/>
              <a:t>nEW</a:t>
            </a:r>
            <a:r>
              <a:rPr lang="en-US" dirty="0"/>
              <a:t> LEVELS + 4 Final STATION 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5AA36-7E75-47DC-A92A-9BD713E3F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Needed an interactive way to design levels</a:t>
            </a:r>
          </a:p>
          <a:p>
            <a:r>
              <a:rPr lang="en-US" dirty="0"/>
              <a:t>Enter the ‘Major Havoc Level Editor’</a:t>
            </a:r>
          </a:p>
          <a:p>
            <a:r>
              <a:rPr lang="en-US" dirty="0"/>
              <a:t>Jess started this in 2003</a:t>
            </a:r>
          </a:p>
          <a:p>
            <a:r>
              <a:rPr lang="en-US" dirty="0"/>
              <a:t>Bryan jumped in in 2017 and took over development duties</a:t>
            </a:r>
          </a:p>
          <a:p>
            <a:r>
              <a:rPr lang="en-US" dirty="0"/>
              <a:t>Jerky started digging in deep on Level design!!!</a:t>
            </a:r>
          </a:p>
          <a:p>
            <a:r>
              <a:rPr lang="en-US" dirty="0"/>
              <a:t>LEVELS WILL STILL CHANGE AFTER CAX!</a:t>
            </a:r>
          </a:p>
        </p:txBody>
      </p:sp>
      <p:pic>
        <p:nvPicPr>
          <p:cNvPr id="5" name="Picture 4" descr="A picture containing tool&#10;&#10;Description automatically generated">
            <a:extLst>
              <a:ext uri="{FF2B5EF4-FFF2-40B4-BE49-F238E27FC236}">
                <a16:creationId xmlns:a16="http://schemas.microsoft.com/office/drawing/2014/main" id="{097B9A43-3CEA-4A5D-B976-A6F60A004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411" y="626736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8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BCCB7-A426-44AA-A679-F65DDDF08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maximilian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55090-6BC1-4503-AEB8-1BD93C1D8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990056"/>
            <a:ext cx="9905999" cy="3541714"/>
          </a:xfrm>
        </p:spPr>
        <p:txBody>
          <a:bodyPr>
            <a:normAutofit/>
          </a:bodyPr>
          <a:lstStyle/>
          <a:p>
            <a:r>
              <a:rPr lang="en-US" sz="3600" dirty="0"/>
              <a:t>Max ‘named from similarity to Black Hole robot’</a:t>
            </a:r>
          </a:p>
          <a:p>
            <a:r>
              <a:rPr lang="en-US" sz="3600" dirty="0"/>
              <a:t>Was in original Vector ROM’s but not used in code</a:t>
            </a:r>
          </a:p>
          <a:p>
            <a:r>
              <a:rPr lang="en-US" sz="3600" dirty="0"/>
              <a:t>Is in new levels, he is ‘unstoppable’ (maybe?)</a:t>
            </a:r>
          </a:p>
          <a:p>
            <a:r>
              <a:rPr lang="en-US" sz="3600" dirty="0"/>
              <a:t>DON’T TRIGGER MAX!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BC08236-451B-4154-AD78-176A25604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960" y="1406525"/>
            <a:ext cx="347662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73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D63C5-A9ED-4ADB-93D4-172D7C9D1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285" y="1750741"/>
            <a:ext cx="10344344" cy="4716966"/>
          </a:xfrm>
        </p:spPr>
        <p:txBody>
          <a:bodyPr>
            <a:normAutofit/>
          </a:bodyPr>
          <a:lstStyle/>
          <a:p>
            <a:pPr lvl="1"/>
            <a:r>
              <a:rPr lang="en-US" sz="2800" dirty="0"/>
              <a:t>Owen was inspired by ‘Mother’ from Alien</a:t>
            </a:r>
          </a:p>
          <a:p>
            <a:pPr lvl="1"/>
            <a:r>
              <a:rPr lang="en-US" sz="2800" dirty="0"/>
              <a:t>We are using the original TMS-5220 Speech Chip from Texas Instruments which was used by Atari </a:t>
            </a:r>
          </a:p>
          <a:p>
            <a:pPr lvl="1"/>
            <a:r>
              <a:rPr lang="en-US" sz="2800" dirty="0"/>
              <a:t>Ironically, female speech is *quite difficult* on the TMS-5220 so we are still working on getting this as best as possible for Owen</a:t>
            </a:r>
          </a:p>
          <a:p>
            <a:pPr lvl="1"/>
            <a:r>
              <a:rPr lang="en-US" sz="2800" dirty="0"/>
              <a:t>Currently there are speech samples on the Maze Countdown 10-1 and a few other places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2DD7169-0117-4B9A-BEE7-BF489760A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458" y="272171"/>
            <a:ext cx="9905998" cy="1478570"/>
          </a:xfrm>
        </p:spPr>
        <p:txBody>
          <a:bodyPr/>
          <a:lstStyle/>
          <a:p>
            <a:r>
              <a:rPr lang="en-US" dirty="0"/>
              <a:t>SPEECH!</a:t>
            </a:r>
          </a:p>
        </p:txBody>
      </p:sp>
    </p:spTree>
    <p:extLst>
      <p:ext uri="{BB962C8B-B14F-4D97-AF65-F5344CB8AC3E}">
        <p14:creationId xmlns:p14="http://schemas.microsoft.com/office/powerpoint/2010/main" val="2402598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72B5-A5D6-4590-BC70-88C52522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AAF86-919B-4EFA-8883-293989883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90% complete in coding</a:t>
            </a:r>
          </a:p>
          <a:p>
            <a:r>
              <a:rPr lang="en-US" dirty="0"/>
              <a:t>Play testing of current level designs</a:t>
            </a:r>
          </a:p>
          <a:p>
            <a:r>
              <a:rPr lang="en-US" dirty="0"/>
              <a:t>Weighing additional new features</a:t>
            </a:r>
          </a:p>
          <a:p>
            <a:pPr lvl="1"/>
            <a:r>
              <a:rPr lang="en-US" dirty="0"/>
              <a:t>Key Pouch</a:t>
            </a:r>
          </a:p>
          <a:p>
            <a:pPr lvl="1"/>
            <a:r>
              <a:rPr lang="en-US" dirty="0"/>
              <a:t>How to get into hidden levels</a:t>
            </a:r>
          </a:p>
          <a:p>
            <a:pPr lvl="1"/>
            <a:endParaRPr lang="en-US" dirty="0"/>
          </a:p>
        </p:txBody>
      </p:sp>
      <p:pic>
        <p:nvPicPr>
          <p:cNvPr id="4" name="Picture 3" descr="A picture containing tool&#10;&#10;Description automatically generated">
            <a:extLst>
              <a:ext uri="{FF2B5EF4-FFF2-40B4-BE49-F238E27FC236}">
                <a16:creationId xmlns:a16="http://schemas.microsoft.com/office/drawing/2014/main" id="{B3417AAE-7CC9-4D6A-BB71-267F3D20F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74" y="623948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80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CAF26-4F6C-43A8-B487-CC63CDAC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GET INVOLVED?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C1AC1-78FD-4BDC-9E46-C38171DF8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Playing the game</a:t>
            </a:r>
          </a:p>
          <a:p>
            <a:pPr lvl="1"/>
            <a:r>
              <a:rPr lang="en-US" dirty="0"/>
              <a:t>CAX: Go play Jon’s game in the hall!    LOOK FOR GREEN BOOKS!</a:t>
            </a:r>
          </a:p>
          <a:p>
            <a:pPr lvl="1"/>
            <a:r>
              <a:rPr lang="en-US" dirty="0"/>
              <a:t>POST-CAX: Download the ROMS from </a:t>
            </a:r>
            <a:r>
              <a:rPr lang="en-US" dirty="0">
                <a:hlinkClick r:id="rId2"/>
              </a:rPr>
              <a:t>http://mhedit.askey.org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HBMAME: There is an HBMAME driver ‘</a:t>
            </a:r>
            <a:r>
              <a:rPr lang="en-US" dirty="0" err="1"/>
              <a:t>mhavocpex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LEVEL by Level: Major Havoc Level Editor</a:t>
            </a:r>
          </a:p>
          <a:p>
            <a:pPr lvl="2"/>
            <a:r>
              <a:rPr lang="en-US" dirty="0"/>
              <a:t>Will allow you to edit levels and play them individually</a:t>
            </a:r>
          </a:p>
          <a:p>
            <a:pPr lvl="2"/>
            <a:endParaRPr lang="en-US" dirty="0"/>
          </a:p>
          <a:p>
            <a:r>
              <a:rPr lang="en-US" dirty="0"/>
              <a:t>Giving feedback -&gt; </a:t>
            </a:r>
            <a:r>
              <a:rPr lang="en-US" dirty="0">
                <a:hlinkClick r:id="rId3"/>
              </a:rPr>
              <a:t>https://github.com/jessaskey/mhedit/issues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307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FEA0-EB7C-4DCB-B9E3-C8487A2AB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857" y="1755943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Now Go find the </a:t>
            </a:r>
            <a:r>
              <a:rPr lang="en-US" dirty="0" err="1"/>
              <a:t>homeworld</a:t>
            </a:r>
            <a:r>
              <a:rPr lang="en-US" dirty="0"/>
              <a:t>! Thank you!</a:t>
            </a:r>
          </a:p>
        </p:txBody>
      </p:sp>
      <p:pic>
        <p:nvPicPr>
          <p:cNvPr id="4" name="Picture 3" descr="A picture containing tool&#10;&#10;Description automatically generated">
            <a:extLst>
              <a:ext uri="{FF2B5EF4-FFF2-40B4-BE49-F238E27FC236}">
                <a16:creationId xmlns:a16="http://schemas.microsoft.com/office/drawing/2014/main" id="{B6161535-4CFF-4177-BCAF-CF42E196E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401" y="3429000"/>
            <a:ext cx="304800" cy="304800"/>
          </a:xfrm>
          <a:prstGeom prst="rect">
            <a:avLst/>
          </a:prstGeom>
        </p:spPr>
      </p:pic>
      <p:pic>
        <p:nvPicPr>
          <p:cNvPr id="5" name="Picture 4" descr="A picture containing tool&#10;&#10;Description automatically generated">
            <a:extLst>
              <a:ext uri="{FF2B5EF4-FFF2-40B4-BE49-F238E27FC236}">
                <a16:creationId xmlns:a16="http://schemas.microsoft.com/office/drawing/2014/main" id="{B08B2835-0130-4A20-A25E-824DC0AF5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62" y="3429000"/>
            <a:ext cx="304800" cy="304800"/>
          </a:xfrm>
          <a:prstGeom prst="rect">
            <a:avLst/>
          </a:prstGeom>
        </p:spPr>
      </p:pic>
      <p:pic>
        <p:nvPicPr>
          <p:cNvPr id="6" name="Picture 5" descr="A picture containing tool&#10;&#10;Description automatically generated">
            <a:extLst>
              <a:ext uri="{FF2B5EF4-FFF2-40B4-BE49-F238E27FC236}">
                <a16:creationId xmlns:a16="http://schemas.microsoft.com/office/drawing/2014/main" id="{1F5175D8-E88C-4EE9-A3E3-298A9506C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523" y="3429000"/>
            <a:ext cx="304800" cy="304800"/>
          </a:xfrm>
          <a:prstGeom prst="rect">
            <a:avLst/>
          </a:prstGeom>
        </p:spPr>
      </p:pic>
      <p:pic>
        <p:nvPicPr>
          <p:cNvPr id="7" name="Picture 6" descr="A picture containing tool&#10;&#10;Description automatically generated">
            <a:extLst>
              <a:ext uri="{FF2B5EF4-FFF2-40B4-BE49-F238E27FC236}">
                <a16:creationId xmlns:a16="http://schemas.microsoft.com/office/drawing/2014/main" id="{AB662F4E-C8D6-43F7-A8FB-9E735F146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084" y="3429000"/>
            <a:ext cx="304800" cy="304800"/>
          </a:xfrm>
          <a:prstGeom prst="rect">
            <a:avLst/>
          </a:prstGeom>
        </p:spPr>
      </p:pic>
      <p:pic>
        <p:nvPicPr>
          <p:cNvPr id="8" name="Picture 7" descr="A picture containing tool&#10;&#10;Description automatically generated">
            <a:extLst>
              <a:ext uri="{FF2B5EF4-FFF2-40B4-BE49-F238E27FC236}">
                <a16:creationId xmlns:a16="http://schemas.microsoft.com/office/drawing/2014/main" id="{9D1AC9C2-7839-4164-8ADA-DA68B7A5B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645" y="34290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71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98E91-367C-4F48-A7E7-76CAA57E3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79663-3C58-4574-A2F0-FC57CCDD7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13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F254-C085-4F40-B93A-616798A4C0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Recreating Video Games on an FGPA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D6912-22AE-4F0E-A5FC-79E5B398F0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Scott </a:t>
            </a:r>
            <a:r>
              <a:rPr lang="en-US" dirty="0" err="1"/>
              <a:t>swazey</a:t>
            </a:r>
            <a:endParaRPr lang="en-US" dirty="0"/>
          </a:p>
          <a:p>
            <a:r>
              <a:rPr lang="en-US" dirty="0"/>
              <a:t>Scott451@gmail.com</a:t>
            </a:r>
          </a:p>
        </p:txBody>
      </p:sp>
    </p:spTree>
    <p:extLst>
      <p:ext uri="{BB962C8B-B14F-4D97-AF65-F5344CB8AC3E}">
        <p14:creationId xmlns:p14="http://schemas.microsoft.com/office/powerpoint/2010/main" val="317203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17128-E7B1-4E44-96EE-1B733297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8EF4E-E645-41EC-AFEB-1599C48AB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/>
              <a:t>Owen Rubin – Mentor, Advisor, Game Vision!</a:t>
            </a:r>
          </a:p>
          <a:p>
            <a:pPr marL="0" indent="0">
              <a:buNone/>
            </a:pPr>
            <a:r>
              <a:rPr lang="en-US" sz="3600" dirty="0"/>
              <a:t>Scott Swazey (Scott451) – Hardware + Creative</a:t>
            </a:r>
          </a:p>
          <a:p>
            <a:pPr marL="0" indent="0">
              <a:buNone/>
            </a:pPr>
            <a:r>
              <a:rPr lang="en-US" sz="3600" dirty="0"/>
              <a:t>Dave ‘Jerky’ Jury – Level Design and Gameplay</a:t>
            </a:r>
          </a:p>
          <a:p>
            <a:pPr marL="0" indent="0">
              <a:buNone/>
            </a:pPr>
            <a:r>
              <a:rPr lang="en-US" sz="3600" dirty="0"/>
              <a:t>Bryan Roth (</a:t>
            </a:r>
            <a:r>
              <a:rPr lang="en-US" sz="3600" dirty="0" err="1"/>
              <a:t>bakerhillpins</a:t>
            </a:r>
            <a:r>
              <a:rPr lang="en-US" sz="3600" dirty="0"/>
              <a:t>) – Level Editor Coding</a:t>
            </a:r>
          </a:p>
          <a:p>
            <a:pPr marL="0" indent="0">
              <a:buNone/>
            </a:pPr>
            <a:r>
              <a:rPr lang="en-US" sz="3600" dirty="0"/>
              <a:t>Jess Askey (</a:t>
            </a:r>
            <a:r>
              <a:rPr lang="en-US" sz="3600" dirty="0" err="1"/>
              <a:t>mhavoc</a:t>
            </a:r>
            <a:r>
              <a:rPr lang="en-US" sz="3600" dirty="0"/>
              <a:t>) – Coder, Wrangler of Bits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76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7D07-956A-4679-954E-CB63B96F9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got started in 2014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E6025-52D3-41DC-A6C7-5334A930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564"/>
            <a:ext cx="10515600" cy="43573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Played with MAME / </a:t>
            </a:r>
            <a:r>
              <a:rPr lang="en-US" dirty="0" err="1"/>
              <a:t>Simh</a:t>
            </a:r>
            <a:endParaRPr lang="en-US" dirty="0"/>
          </a:p>
          <a:p>
            <a:pPr lvl="1"/>
            <a:r>
              <a:rPr lang="en-US" dirty="0"/>
              <a:t>Software emulation didn’t feel right</a:t>
            </a:r>
          </a:p>
          <a:p>
            <a:r>
              <a:rPr lang="en-US" dirty="0" err="1"/>
              <a:t>Sytse</a:t>
            </a:r>
            <a:r>
              <a:rPr lang="en-US" dirty="0"/>
              <a:t> on PDP2011.net</a:t>
            </a:r>
          </a:p>
          <a:p>
            <a:pPr lvl="1"/>
            <a:r>
              <a:rPr lang="en-US" dirty="0"/>
              <a:t>Built a PDP 11/34 running RSTS/E V7 on a Cyclone IV DE0nano from his source</a:t>
            </a:r>
          </a:p>
          <a:p>
            <a:pPr lvl="1"/>
            <a:r>
              <a:rPr lang="en-US" dirty="0"/>
              <a:t>Studied his design and learned VHDL.  Contributed bug fixes.</a:t>
            </a:r>
          </a:p>
          <a:p>
            <a:r>
              <a:rPr lang="en-US" dirty="0"/>
              <a:t>Mike J on Fpgaarcade.com</a:t>
            </a:r>
          </a:p>
          <a:p>
            <a:pPr lvl="1"/>
            <a:r>
              <a:rPr lang="en-US" dirty="0"/>
              <a:t>Studied </a:t>
            </a:r>
            <a:r>
              <a:rPr lang="en-US" dirty="0" err="1"/>
              <a:t>vhdl</a:t>
            </a:r>
            <a:r>
              <a:rPr lang="en-US" dirty="0"/>
              <a:t> for asteroids and Pacman. Contributed bug fixes.</a:t>
            </a:r>
          </a:p>
          <a:p>
            <a:r>
              <a:rPr lang="en-US" dirty="0"/>
              <a:t>SpritesMods.com</a:t>
            </a:r>
          </a:p>
          <a:p>
            <a:pPr lvl="1"/>
            <a:r>
              <a:rPr lang="en-US" dirty="0"/>
              <a:t>Black widow on an FPGA (largely based on </a:t>
            </a:r>
            <a:r>
              <a:rPr lang="en-US" dirty="0" err="1"/>
              <a:t>MikeJ’s</a:t>
            </a:r>
            <a:r>
              <a:rPr lang="en-US" dirty="0"/>
              <a:t> work)</a:t>
            </a:r>
          </a:p>
          <a:p>
            <a:r>
              <a:rPr lang="en-US" dirty="0" err="1"/>
              <a:t>VicVector</a:t>
            </a:r>
            <a:endParaRPr lang="en-US" dirty="0"/>
          </a:p>
          <a:p>
            <a:pPr lvl="1"/>
            <a:r>
              <a:rPr lang="en-US" dirty="0"/>
              <a:t>Incomplete, non-working grad student attempt to port Tempest to an FPGA and drive a laser display.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779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68B4-8AF3-49B2-BCDC-1B4406E95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Recreating a video game on an </a:t>
            </a:r>
            <a:r>
              <a:rPr lang="en-US" dirty="0" err="1"/>
              <a:t>fpga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0CA2E-AC95-40A6-8813-61D6E2104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What doesn’t work</a:t>
            </a:r>
          </a:p>
          <a:p>
            <a:pPr lvl="1"/>
            <a:r>
              <a:rPr lang="en-US" dirty="0"/>
              <a:t>Describe original schematic as VHDL code.</a:t>
            </a:r>
          </a:p>
          <a:p>
            <a:pPr lvl="2"/>
            <a:r>
              <a:rPr lang="en-US" dirty="0"/>
              <a:t>Original designs are asynchronous.</a:t>
            </a:r>
          </a:p>
          <a:p>
            <a:pPr lvl="2"/>
            <a:r>
              <a:rPr lang="en-US" dirty="0"/>
              <a:t>Original designs are glitchy</a:t>
            </a:r>
          </a:p>
          <a:p>
            <a:pPr lvl="2"/>
            <a:r>
              <a:rPr lang="en-US" dirty="0" err="1"/>
              <a:t>Orignal</a:t>
            </a:r>
            <a:r>
              <a:rPr lang="en-US" dirty="0"/>
              <a:t> designs have clever logic/timing.</a:t>
            </a:r>
          </a:p>
          <a:p>
            <a:pPr lvl="2"/>
            <a:r>
              <a:rPr lang="en-US" dirty="0"/>
              <a:t>Most peripherals use edges of address and RD/WR strobes to latch data.</a:t>
            </a:r>
          </a:p>
          <a:p>
            <a:pPr lvl="2"/>
            <a:r>
              <a:rPr lang="en-US" dirty="0"/>
              <a:t>Makes for a very unstable design.  (i.e. unrelated functions stop working when you change something else)</a:t>
            </a:r>
          </a:p>
          <a:p>
            <a:pPr lvl="2"/>
            <a:r>
              <a:rPr lang="en-US" dirty="0"/>
              <a:t>Edge driven latches consume clock resources.</a:t>
            </a:r>
          </a:p>
          <a:p>
            <a:r>
              <a:rPr lang="en-US" dirty="0"/>
              <a:t>What you have to do, synchronize</a:t>
            </a:r>
          </a:p>
          <a:p>
            <a:pPr lvl="1"/>
            <a:r>
              <a:rPr lang="en-US" dirty="0"/>
              <a:t>Use one clock for everything</a:t>
            </a:r>
          </a:p>
          <a:p>
            <a:pPr lvl="2"/>
            <a:r>
              <a:rPr lang="en-US" dirty="0"/>
              <a:t>Makes timing closure much easier</a:t>
            </a:r>
          </a:p>
          <a:p>
            <a:pPr lvl="1"/>
            <a:r>
              <a:rPr lang="en-US" dirty="0"/>
              <a:t>Use “Enable” signals to divide down the clock.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95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E66719-0AB7-420F-B875-C702F1412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18" y="180392"/>
            <a:ext cx="10328564" cy="6497216"/>
          </a:xfrm>
        </p:spPr>
      </p:pic>
    </p:spTree>
    <p:extLst>
      <p:ext uri="{BB962C8B-B14F-4D97-AF65-F5344CB8AC3E}">
        <p14:creationId xmlns:p14="http://schemas.microsoft.com/office/powerpoint/2010/main" val="3858092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D04C-5B9E-40C0-ACB7-46BEF914A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initial HW design flow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B303E-2190-43B3-A57E-4EDD388A9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235"/>
            <a:ext cx="10515600" cy="49596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VHDL using Quartus IDE from Intel/Altera</a:t>
            </a:r>
          </a:p>
          <a:p>
            <a:pPr lvl="1"/>
            <a:r>
              <a:rPr lang="en-US" dirty="0"/>
              <a:t>Write VHDL</a:t>
            </a:r>
          </a:p>
          <a:p>
            <a:pPr lvl="1"/>
            <a:r>
              <a:rPr lang="en-US" dirty="0"/>
              <a:t>Add </a:t>
            </a:r>
            <a:r>
              <a:rPr lang="en-US" dirty="0" err="1"/>
              <a:t>SignalTap</a:t>
            </a:r>
            <a:r>
              <a:rPr lang="en-US" dirty="0"/>
              <a:t> signals (a “compiled in” logic analyzer)</a:t>
            </a:r>
          </a:p>
          <a:p>
            <a:pPr lvl="1"/>
            <a:r>
              <a:rPr lang="en-US" dirty="0"/>
              <a:t>Synthesize/Assemble/Route/Place (2-3 minutes)</a:t>
            </a:r>
          </a:p>
          <a:p>
            <a:pPr lvl="1"/>
            <a:r>
              <a:rPr lang="en-US" dirty="0"/>
              <a:t>Download to target hardware</a:t>
            </a:r>
          </a:p>
          <a:p>
            <a:pPr lvl="1"/>
            <a:r>
              <a:rPr lang="en-US" dirty="0"/>
              <a:t>Evaluate/debug design </a:t>
            </a:r>
          </a:p>
          <a:p>
            <a:pPr lvl="1"/>
            <a:r>
              <a:rPr lang="en-US" dirty="0"/>
              <a:t>Modify VHDL/signal taps</a:t>
            </a:r>
          </a:p>
          <a:p>
            <a:pPr lvl="1"/>
            <a:r>
              <a:rPr lang="en-US" dirty="0"/>
              <a:t>Repeat.</a:t>
            </a:r>
          </a:p>
          <a:p>
            <a:r>
              <a:rPr lang="en-US" dirty="0"/>
              <a:t>Handy tools (via </a:t>
            </a:r>
            <a:r>
              <a:rPr lang="en-US" dirty="0" err="1"/>
              <a:t>jtag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SignalTap</a:t>
            </a:r>
            <a:endParaRPr lang="en-US" dirty="0"/>
          </a:p>
          <a:p>
            <a:pPr lvl="1"/>
            <a:r>
              <a:rPr lang="en-US" dirty="0"/>
              <a:t>Memory content editor</a:t>
            </a:r>
          </a:p>
          <a:p>
            <a:pPr lvl="1"/>
            <a:r>
              <a:rPr lang="en-US" dirty="0"/>
              <a:t>Probes and sources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55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9B024-EFAC-4C62-8FD2-C75934EC9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263" y="178882"/>
            <a:ext cx="8143473" cy="6517482"/>
          </a:xfrm>
        </p:spPr>
      </p:pic>
    </p:spTree>
    <p:extLst>
      <p:ext uri="{BB962C8B-B14F-4D97-AF65-F5344CB8AC3E}">
        <p14:creationId xmlns:p14="http://schemas.microsoft.com/office/powerpoint/2010/main" val="1505725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655F-C63D-43F1-8485-A8E61F1C7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current design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BF885-2648-4284-943A-BF9C60770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Move all development into simulator (Model Sim)</a:t>
            </a:r>
          </a:p>
          <a:p>
            <a:pPr lvl="1"/>
            <a:r>
              <a:rPr lang="en-US" dirty="0"/>
              <a:t>Significant advantages.</a:t>
            </a:r>
          </a:p>
          <a:p>
            <a:pPr lvl="2"/>
            <a:r>
              <a:rPr lang="en-US" dirty="0"/>
              <a:t>Compile time is in seconds not minutes</a:t>
            </a:r>
          </a:p>
          <a:p>
            <a:pPr lvl="2"/>
            <a:r>
              <a:rPr lang="en-US" dirty="0"/>
              <a:t>All signals are available to the logic analyzer at any time</a:t>
            </a:r>
          </a:p>
          <a:p>
            <a:pPr lvl="2"/>
            <a:r>
              <a:rPr lang="en-US" dirty="0"/>
              <a:t>Signals can be forced to a level at anytime during the simulation</a:t>
            </a:r>
          </a:p>
          <a:p>
            <a:pPr lvl="2"/>
            <a:r>
              <a:rPr lang="en-US" dirty="0"/>
              <a:t>STD_LOGIC_TEXTIO allows signals to be printed to the console or a file</a:t>
            </a:r>
          </a:p>
          <a:p>
            <a:pPr lvl="2"/>
            <a:r>
              <a:rPr lang="en-US" dirty="0"/>
              <a:t> STD_LOGIC_TEXTIO can be combined with SVG XML to graph actual</a:t>
            </a:r>
          </a:p>
          <a:p>
            <a:pPr lvl="1"/>
            <a:r>
              <a:rPr lang="en-US" dirty="0"/>
              <a:t>Disadvantages</a:t>
            </a:r>
          </a:p>
          <a:p>
            <a:pPr lvl="2"/>
            <a:r>
              <a:rPr lang="en-US" dirty="0"/>
              <a:t>Memory content editor is not available…</a:t>
            </a:r>
          </a:p>
        </p:txBody>
      </p:sp>
    </p:spTree>
    <p:extLst>
      <p:ext uri="{BB962C8B-B14F-4D97-AF65-F5344CB8AC3E}">
        <p14:creationId xmlns:p14="http://schemas.microsoft.com/office/powerpoint/2010/main" val="4086954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1A9CC-1CE0-48EA-B938-7B3E507C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Sega G80 state machine phase decoder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403353-21F1-4D09-9626-6048026F9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382" y="1825625"/>
            <a:ext cx="6477236" cy="4351338"/>
          </a:xfrm>
        </p:spPr>
      </p:pic>
    </p:spTree>
    <p:extLst>
      <p:ext uri="{BB962C8B-B14F-4D97-AF65-F5344CB8AC3E}">
        <p14:creationId xmlns:p14="http://schemas.microsoft.com/office/powerpoint/2010/main" val="3370899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099835-128F-4F33-A9F9-898A24E2D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755" y="134777"/>
            <a:ext cx="8394489" cy="6588446"/>
          </a:xfrm>
        </p:spPr>
      </p:pic>
    </p:spTree>
    <p:extLst>
      <p:ext uri="{BB962C8B-B14F-4D97-AF65-F5344CB8AC3E}">
        <p14:creationId xmlns:p14="http://schemas.microsoft.com/office/powerpoint/2010/main" val="3592537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AA1D5C-E9A5-4EF7-985D-2F160E101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87" y="240900"/>
            <a:ext cx="10767626" cy="6376199"/>
          </a:xfrm>
        </p:spPr>
      </p:pic>
    </p:spTree>
    <p:extLst>
      <p:ext uri="{BB962C8B-B14F-4D97-AF65-F5344CB8AC3E}">
        <p14:creationId xmlns:p14="http://schemas.microsoft.com/office/powerpoint/2010/main" val="357731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1B71D-7411-4855-A7B7-6B07F2E09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9EB449-BD4B-440C-851E-F4E801CA1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728248" cy="6127750"/>
          </a:xfrm>
        </p:spPr>
      </p:pic>
    </p:spTree>
    <p:extLst>
      <p:ext uri="{BB962C8B-B14F-4D97-AF65-F5344CB8AC3E}">
        <p14:creationId xmlns:p14="http://schemas.microsoft.com/office/powerpoint/2010/main" val="2922639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A0E74-0972-44BF-9C3E-AC7CC595E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52DB7-E761-4429-8236-4EFEB84C6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39590"/>
            <a:ext cx="4634919" cy="405161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We were here last year… what has really happened?</a:t>
            </a:r>
          </a:p>
          <a:p>
            <a:pPr marL="0" indent="0">
              <a:buNone/>
            </a:pPr>
            <a:r>
              <a:rPr lang="en-US" sz="3200" dirty="0"/>
              <a:t>Last year was the plan, this year is the game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err="1"/>
              <a:t>Lotsa</a:t>
            </a:r>
            <a:r>
              <a:rPr lang="en-US" sz="3200" dirty="0"/>
              <a:t> Code</a:t>
            </a:r>
          </a:p>
          <a:p>
            <a:r>
              <a:rPr lang="en-US" sz="3200" dirty="0" err="1"/>
              <a:t>Lotsa</a:t>
            </a:r>
            <a:r>
              <a:rPr lang="en-US" sz="3200" dirty="0"/>
              <a:t>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0A9413-C0D2-466E-96A6-E4A79B929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950" y="1454654"/>
            <a:ext cx="5500336" cy="3819874"/>
          </a:xfrm>
          <a:prstGeom prst="rect">
            <a:avLst/>
          </a:prstGeom>
        </p:spPr>
      </p:pic>
      <p:pic>
        <p:nvPicPr>
          <p:cNvPr id="6" name="Picture 5" descr="A picture containing tool&#10;&#10;Description automatically generated">
            <a:extLst>
              <a:ext uri="{FF2B5EF4-FFF2-40B4-BE49-F238E27FC236}">
                <a16:creationId xmlns:a16="http://schemas.microsoft.com/office/drawing/2014/main" id="{F1672F45-DAC5-42F4-9B34-A64CEC7F6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011" y="623948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29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AD69BC-E95A-4999-AECD-9E5BA8E99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18" y="130067"/>
            <a:ext cx="9337963" cy="6597866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840C0E-F295-49E1-BC3F-520B0E4E4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051568"/>
            <a:ext cx="11580969" cy="280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55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66D011-A4BD-4656-B2AF-23BBC9D0A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777"/>
            <a:ext cx="12192000" cy="6002446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A45A8CB8-A683-41BB-9EDD-5B51E4144A35}"/>
              </a:ext>
            </a:extLst>
          </p:cNvPr>
          <p:cNvSpPr/>
          <p:nvPr/>
        </p:nvSpPr>
        <p:spPr>
          <a:xfrm rot="8100000">
            <a:off x="6780627" y="3404381"/>
            <a:ext cx="2082018" cy="942536"/>
          </a:xfrm>
          <a:prstGeom prst="rightArrow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51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CCBAF0-02BA-4517-ABD4-40F9DBD4F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436" y="641133"/>
            <a:ext cx="5851742" cy="5851742"/>
          </a:xfrm>
        </p:spPr>
      </p:pic>
    </p:spTree>
    <p:extLst>
      <p:ext uri="{BB962C8B-B14F-4D97-AF65-F5344CB8AC3E}">
        <p14:creationId xmlns:p14="http://schemas.microsoft.com/office/powerpoint/2010/main" val="409721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A99BDD-0828-45C4-BE2B-3321DDBA9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457387" y="906598"/>
            <a:ext cx="6460313" cy="5168251"/>
          </a:xfrm>
        </p:spPr>
      </p:pic>
    </p:spTree>
    <p:extLst>
      <p:ext uri="{BB962C8B-B14F-4D97-AF65-F5344CB8AC3E}">
        <p14:creationId xmlns:p14="http://schemas.microsoft.com/office/powerpoint/2010/main" val="2157767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976ADA-A22F-4E38-92CF-F5C1E24EA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861" y="386700"/>
            <a:ext cx="10952278" cy="608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49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F5CC60-6A60-40AB-B61E-87068A6C1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61" y="242454"/>
            <a:ext cx="7317877" cy="6373091"/>
          </a:xfrm>
        </p:spPr>
      </p:pic>
    </p:spTree>
    <p:extLst>
      <p:ext uri="{BB962C8B-B14F-4D97-AF65-F5344CB8AC3E}">
        <p14:creationId xmlns:p14="http://schemas.microsoft.com/office/powerpoint/2010/main" val="546474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E5852-5B31-4498-B92A-D36DD31D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</a:t>
            </a:r>
            <a:r>
              <a:rPr lang="en-US" dirty="0" err="1"/>
              <a:t>shoutouts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FB3AD-115E-4285-A87E-1A9A68462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Jon Koolpe – BETA Tester, Game Hosting, Fixer of all </a:t>
            </a:r>
          </a:p>
          <a:p>
            <a:r>
              <a:rPr lang="en-US" sz="3200" dirty="0"/>
              <a:t>Bill Gardner – Speech Encoding</a:t>
            </a:r>
          </a:p>
          <a:p>
            <a:r>
              <a:rPr lang="en-US" sz="3200" dirty="0"/>
              <a:t>Luke Dyson – Repro PCB and hardware help (Luke actually came up with ‘The Promised End’ name idea FYI)</a:t>
            </a:r>
          </a:p>
          <a:p>
            <a:r>
              <a:rPr lang="en-US" sz="3200" dirty="0"/>
              <a:t>Mark Spaeth – Hardware Advisor</a:t>
            </a:r>
          </a:p>
        </p:txBody>
      </p:sp>
      <p:pic>
        <p:nvPicPr>
          <p:cNvPr id="5" name="Picture 4" descr="A picture containing tool&#10;&#10;Description automatically generated">
            <a:extLst>
              <a:ext uri="{FF2B5EF4-FFF2-40B4-BE49-F238E27FC236}">
                <a16:creationId xmlns:a16="http://schemas.microsoft.com/office/drawing/2014/main" id="{E023F03C-A810-4EB9-BC08-B70D1EE9D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894" y="15574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70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E4EEB-2062-40B2-A4CF-28BDC14A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Havoc – everyone familiar?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3D911-4C18-4059-B132-A87CE1789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497173" cy="3541714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Release by Atari 1983</a:t>
            </a:r>
          </a:p>
          <a:p>
            <a:r>
              <a:rPr lang="en-US" sz="3000" dirty="0"/>
              <a:t>Created by Owen Rubin</a:t>
            </a:r>
          </a:p>
          <a:p>
            <a:pPr lvl="1"/>
            <a:r>
              <a:rPr lang="en-US" sz="3000" dirty="0"/>
              <a:t>Cannonball</a:t>
            </a:r>
          </a:p>
          <a:p>
            <a:pPr lvl="1"/>
            <a:r>
              <a:rPr lang="en-US" sz="3000" dirty="0"/>
              <a:t>Skydiver </a:t>
            </a:r>
          </a:p>
          <a:p>
            <a:pPr lvl="1"/>
            <a:r>
              <a:rPr lang="en-US" sz="3000" dirty="0"/>
              <a:t>Tunnel Hunt</a:t>
            </a:r>
          </a:p>
          <a:p>
            <a:pPr lvl="1"/>
            <a:r>
              <a:rPr lang="en-US" sz="3000" dirty="0"/>
              <a:t>Orbit</a:t>
            </a:r>
          </a:p>
          <a:p>
            <a:pPr lvl="1"/>
            <a:r>
              <a:rPr lang="en-US" sz="3000" dirty="0"/>
              <a:t>SPACE DUEL</a:t>
            </a:r>
          </a:p>
          <a:p>
            <a:pPr lvl="1"/>
            <a:endParaRPr lang="en-US" dirty="0"/>
          </a:p>
        </p:txBody>
      </p:sp>
      <p:pic>
        <p:nvPicPr>
          <p:cNvPr id="1026" name="Picture 2" descr="Mhavoc flyer.png">
            <a:extLst>
              <a:ext uri="{FF2B5EF4-FFF2-40B4-BE49-F238E27FC236}">
                <a16:creationId xmlns:a16="http://schemas.microsoft.com/office/drawing/2014/main" id="{3D5A877F-43E5-49D1-B6A7-3555C10EF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311" y="2249487"/>
            <a:ext cx="2822884" cy="366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43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B339D-7592-4F92-9F7D-57ACE145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people like Major havoc so much?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58386-8D1F-4A5E-9748-06977DB7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5882" y="2798957"/>
            <a:ext cx="5047515" cy="3003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Whatever the story, it seemed to evoke</a:t>
            </a:r>
          </a:p>
          <a:p>
            <a:pPr marL="0" indent="0">
              <a:buNone/>
            </a:pPr>
            <a:r>
              <a:rPr lang="en-US" dirty="0"/>
              <a:t>Passion in people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PLUS – The </a:t>
            </a:r>
            <a:r>
              <a:rPr lang="en-US" dirty="0" err="1"/>
              <a:t>Homeworld</a:t>
            </a:r>
            <a:r>
              <a:rPr lang="en-US" dirty="0"/>
              <a:t> seemed to be missing!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6A15BA-EF3C-4EE8-9048-F73C013F3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13" y="1966012"/>
            <a:ext cx="4095542" cy="39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51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00DCF-020A-44B0-826B-DDD7489D7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Happened…. Game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8C92-CF9C-467E-AA2C-FD8E15F6F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93009"/>
            <a:ext cx="9905999" cy="3541714"/>
          </a:xfrm>
        </p:spPr>
        <p:txBody>
          <a:bodyPr>
            <a:noAutofit/>
          </a:bodyPr>
          <a:lstStyle/>
          <a:p>
            <a:r>
              <a:rPr lang="en-US" sz="2800" dirty="0"/>
              <a:t>It was a complex game </a:t>
            </a:r>
          </a:p>
          <a:p>
            <a:pPr lvl="1"/>
            <a:r>
              <a:rPr lang="en-US" sz="2800" dirty="0"/>
              <a:t>First multi processor game (originally had 2, ended with only 2)</a:t>
            </a:r>
          </a:p>
          <a:p>
            <a:pPr lvl="1"/>
            <a:r>
              <a:rPr lang="en-US" sz="2800" dirty="0"/>
              <a:t>Used lots of memory</a:t>
            </a:r>
          </a:p>
          <a:p>
            <a:pPr lvl="1"/>
            <a:r>
              <a:rPr lang="en-US" sz="2800" dirty="0"/>
              <a:t>Very complex story and gameplay</a:t>
            </a:r>
          </a:p>
          <a:p>
            <a:r>
              <a:rPr lang="en-US" sz="2800" dirty="0"/>
              <a:t>In development for over 18 months (normal game dev was ~ 6 months)</a:t>
            </a:r>
          </a:p>
          <a:p>
            <a:r>
              <a:rPr lang="en-US" sz="2800" dirty="0"/>
              <a:t>Release pressures – Arcade crash coming!</a:t>
            </a:r>
          </a:p>
        </p:txBody>
      </p:sp>
      <p:pic>
        <p:nvPicPr>
          <p:cNvPr id="5" name="Picture 4" descr="A picture containing tool&#10;&#10;Description automatically generated">
            <a:extLst>
              <a:ext uri="{FF2B5EF4-FFF2-40B4-BE49-F238E27FC236}">
                <a16:creationId xmlns:a16="http://schemas.microsoft.com/office/drawing/2014/main" id="{34265851-6902-4045-8646-1F9416B4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523" y="94785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CC8D9-0222-41E0-BA18-784A160D9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 to 2017 – The real project begins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5200-7969-4144-A6EB-4EDCB0EF7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Original 1983 Hardware was ‘full’ – not enough program memory space to make additional gameplay.</a:t>
            </a:r>
          </a:p>
          <a:p>
            <a:r>
              <a:rPr lang="en-US" dirty="0"/>
              <a:t>Scott Swazey wanted to support a ‘</a:t>
            </a:r>
            <a:r>
              <a:rPr lang="en-US" dirty="0" err="1"/>
              <a:t>New+Extended</a:t>
            </a:r>
            <a:r>
              <a:rPr lang="en-US" dirty="0"/>
              <a:t>’ game on an FPGA (hardware simulation platform)</a:t>
            </a:r>
          </a:p>
          <a:p>
            <a:r>
              <a:rPr lang="en-US" dirty="0"/>
              <a:t>Luke Dyson was going to start making Reproduction Havoc PCB’s.</a:t>
            </a:r>
          </a:p>
          <a:p>
            <a:r>
              <a:rPr lang="en-US" dirty="0"/>
              <a:t>Owen was interested in reviving some of his old game ideas</a:t>
            </a:r>
          </a:p>
          <a:p>
            <a:r>
              <a:rPr lang="en-US" dirty="0"/>
              <a:t>Jess wanted to build a robust game that was fun for old and new players!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We decided on how to implement EXPANDED Program Memory space on all platforms!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41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15533-8E5A-4843-B046-58C962189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256478"/>
            <a:ext cx="9905998" cy="1478570"/>
          </a:xfrm>
        </p:spPr>
        <p:txBody>
          <a:bodyPr/>
          <a:lstStyle/>
          <a:p>
            <a:r>
              <a:rPr lang="en-US" dirty="0"/>
              <a:t>Coding Begins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6B633-B430-457E-82A2-149C92303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184" y="938441"/>
            <a:ext cx="5389350" cy="1932879"/>
          </a:xfrm>
        </p:spPr>
        <p:txBody>
          <a:bodyPr>
            <a:normAutofit/>
          </a:bodyPr>
          <a:lstStyle/>
          <a:p>
            <a:r>
              <a:rPr lang="en-US" dirty="0"/>
              <a:t>Documented and Commented all code including Atari RPM (</a:t>
            </a:r>
            <a:r>
              <a:rPr lang="en-US" dirty="0" err="1"/>
              <a:t>Rusty’s</a:t>
            </a:r>
            <a:r>
              <a:rPr lang="en-US" dirty="0"/>
              <a:t> Pokey Music – Sound Library)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15F8B4-7E99-4D6F-93CC-EC8AECB47EA1}"/>
              </a:ext>
            </a:extLst>
          </p:cNvPr>
          <p:cNvSpPr txBox="1">
            <a:spLocks/>
          </p:cNvSpPr>
          <p:nvPr/>
        </p:nvSpPr>
        <p:spPr>
          <a:xfrm>
            <a:off x="6350890" y="938442"/>
            <a:ext cx="5507467" cy="1932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Reverse Engineered all ROM images </a:t>
            </a:r>
          </a:p>
          <a:p>
            <a:r>
              <a:rPr lang="en-US" dirty="0"/>
              <a:t>Verified we could re-compile to match bit for bit on v3 ROM’s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CC827-3D9B-49F3-98E9-3A2CC7418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75" y="2576520"/>
            <a:ext cx="10322041" cy="419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043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303</TotalTime>
  <Words>1189</Words>
  <Application>Microsoft Office PowerPoint</Application>
  <PresentationFormat>Widescreen</PresentationFormat>
  <Paragraphs>156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Tw Cen MT</vt:lpstr>
      <vt:lpstr>Circuit</vt:lpstr>
      <vt:lpstr>PowerPoint Presentation</vt:lpstr>
      <vt:lpstr>The Team</vt:lpstr>
      <vt:lpstr>Welcome! </vt:lpstr>
      <vt:lpstr>Big shoutouts</vt:lpstr>
      <vt:lpstr>Major Havoc – everyone familiar?</vt:lpstr>
      <vt:lpstr>Why do people like Major havoc so much?</vt:lpstr>
      <vt:lpstr>What Happened…. Game timeline</vt:lpstr>
      <vt:lpstr>Jump to 2017 – The real project begins</vt:lpstr>
      <vt:lpstr>Coding Begins</vt:lpstr>
      <vt:lpstr>What’s in the BOX?</vt:lpstr>
      <vt:lpstr>Star Castle + Homeworld SEQUENCE</vt:lpstr>
      <vt:lpstr>8 nEW LEVELS + 4 Final STATION SECTIONS</vt:lpstr>
      <vt:lpstr>Introducing maximilian</vt:lpstr>
      <vt:lpstr>SPEECH!</vt:lpstr>
      <vt:lpstr>WHERE ARE WE NOW?</vt:lpstr>
      <vt:lpstr>HOW DO YOU GET INVOLVED?</vt:lpstr>
      <vt:lpstr>Now Go find the homeworld! Thank you!</vt:lpstr>
      <vt:lpstr>PowerPoint Presentation</vt:lpstr>
      <vt:lpstr>Recreating Video Games on an FGPA</vt:lpstr>
      <vt:lpstr>How I got started in 2014</vt:lpstr>
      <vt:lpstr>Recreating a video game on an fpga</vt:lpstr>
      <vt:lpstr>PowerPoint Presentation</vt:lpstr>
      <vt:lpstr>My initial HW design flow </vt:lpstr>
      <vt:lpstr>PowerPoint Presentation</vt:lpstr>
      <vt:lpstr>My current design flow</vt:lpstr>
      <vt:lpstr>Sega G80 state machine phase decoder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 Askey</dc:creator>
  <cp:lastModifiedBy>Jess Askey</cp:lastModifiedBy>
  <cp:revision>26</cp:revision>
  <dcterms:created xsi:type="dcterms:W3CDTF">2019-07-27T16:27:15Z</dcterms:created>
  <dcterms:modified xsi:type="dcterms:W3CDTF">2019-07-27T21:30:45Z</dcterms:modified>
</cp:coreProperties>
</file>